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7" r:id="rId2"/>
    <p:sldId id="276" r:id="rId3"/>
    <p:sldId id="279" r:id="rId4"/>
    <p:sldId id="262" r:id="rId5"/>
    <p:sldId id="263" r:id="rId6"/>
    <p:sldId id="265" r:id="rId7"/>
    <p:sldId id="269" r:id="rId8"/>
    <p:sldId id="270" r:id="rId9"/>
    <p:sldId id="271" r:id="rId10"/>
    <p:sldId id="278" r:id="rId11"/>
    <p:sldId id="272" r:id="rId12"/>
    <p:sldId id="273" r:id="rId13"/>
    <p:sldId id="275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0688-E86E-B245-A464-34A0936F6550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521E50-01A3-CF47-807B-35183200367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0688-E86E-B245-A464-34A0936F6550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1E50-01A3-CF47-807B-351832003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0688-E86E-B245-A464-34A0936F6550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1E50-01A3-CF47-807B-351832003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0688-E86E-B245-A464-34A0936F6550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1E50-01A3-CF47-807B-351832003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0688-E86E-B245-A464-34A0936F6550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1E50-01A3-CF47-807B-35183200367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0688-E86E-B245-A464-34A0936F6550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1E50-01A3-CF47-807B-351832003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0688-E86E-B245-A464-34A0936F6550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1E50-01A3-CF47-807B-351832003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0688-E86E-B245-A464-34A0936F6550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1E50-01A3-CF47-807B-351832003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0688-E86E-B245-A464-34A0936F6550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1E50-01A3-CF47-807B-351832003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0688-E86E-B245-A464-34A0936F6550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1E50-01A3-CF47-807B-3518320036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0688-E86E-B245-A464-34A0936F6550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1E50-01A3-CF47-807B-3518320036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9FD0688-E86E-B245-A464-34A0936F6550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F521E50-01A3-CF47-807B-3518320036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would happen if you are driving a car 40 miles per hour forward, and you throw a baseball out the back at 40 miles per hour?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3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vs. Dynamic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15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Body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867" y="3528218"/>
            <a:ext cx="5102578" cy="4373563"/>
          </a:xfrm>
        </p:spPr>
        <p:txBody>
          <a:bodyPr/>
          <a:lstStyle/>
          <a:p>
            <a:r>
              <a:rPr lang="en-US" dirty="0" smtClean="0"/>
              <a:t>F</a:t>
            </a:r>
            <a:r>
              <a:rPr lang="en-US" baseline="-25000" dirty="0" smtClean="0"/>
              <a:t>NET</a:t>
            </a:r>
            <a:r>
              <a:rPr lang="en-US" dirty="0" smtClean="0"/>
              <a:t> =</a:t>
            </a:r>
          </a:p>
          <a:p>
            <a:endParaRPr lang="en-US" dirty="0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 flipV="1">
            <a:off x="14830778" y="3776133"/>
            <a:ext cx="0" cy="2133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kern="1200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7467600" y="3886200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06459" y="1589226"/>
            <a:ext cx="59349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A picture of all the forces acting on an object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The object will always be drawn as a dot and the forces come from the dot.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26128" y="4191000"/>
            <a:ext cx="5847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en-US" baseline="-25000" dirty="0"/>
              <a:t>N</a:t>
            </a:r>
            <a:r>
              <a:rPr lang="en-US" dirty="0"/>
              <a:t> </a:t>
            </a:r>
            <a:r>
              <a:rPr lang="en-US" dirty="0" smtClean="0"/>
              <a:t>= normal force</a:t>
            </a:r>
          </a:p>
          <a:p>
            <a:r>
              <a:rPr lang="en-US" dirty="0"/>
              <a:t>	</a:t>
            </a:r>
            <a:r>
              <a:rPr lang="en-US" dirty="0" smtClean="0"/>
              <a:t>-the force from a surface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Net Force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38867" y="2937933"/>
            <a:ext cx="5102578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</a:t>
            </a:r>
            <a:r>
              <a:rPr lang="en-US" baseline="-25000" dirty="0"/>
              <a:t>NET</a:t>
            </a:r>
            <a:r>
              <a:rPr lang="en-US" dirty="0" smtClean="0"/>
              <a:t> =</a:t>
            </a:r>
          </a:p>
          <a:p>
            <a:endParaRPr lang="en-US" dirty="0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7469643" y="3761954"/>
            <a:ext cx="457200" cy="393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0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Net Force</a:t>
            </a:r>
            <a:endParaRPr lang="en-US" dirty="0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 flipH="1" flipV="1">
            <a:off x="7619999" y="2017888"/>
            <a:ext cx="1" cy="1944511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7772400" y="4038600"/>
            <a:ext cx="0" cy="2133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Line 9"/>
          <p:cNvSpPr>
            <a:spLocks noGrp="1" noChangeShapeType="1"/>
          </p:cNvSpPr>
          <p:nvPr>
            <p:ph idx="1"/>
          </p:nvPr>
        </p:nvSpPr>
        <p:spPr bwMode="auto">
          <a:xfrm flipV="1">
            <a:off x="7772400" y="2017889"/>
            <a:ext cx="0" cy="1868311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555243" y="1884517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</a:t>
            </a:r>
            <a:r>
              <a:rPr lang="en-US" sz="32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N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001000" y="18288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</a:t>
            </a:r>
            <a:r>
              <a:rPr lang="en-US" sz="32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N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924800" y="57150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</a:t>
            </a:r>
            <a:r>
              <a:rPr lang="en-US" sz="3200" b="1" baseline="-25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</a:t>
            </a:r>
            <a:endParaRPr lang="en-US" sz="3200" b="1" baseline="-250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38867" y="2937933"/>
            <a:ext cx="5102578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</a:t>
            </a:r>
            <a:r>
              <a:rPr lang="en-US" baseline="-25000" dirty="0"/>
              <a:t>NET</a:t>
            </a:r>
            <a:r>
              <a:rPr lang="en-US" dirty="0" smtClean="0"/>
              <a:t> = F</a:t>
            </a:r>
            <a:r>
              <a:rPr lang="en-US" baseline="-25000" dirty="0"/>
              <a:t>N</a:t>
            </a:r>
            <a:r>
              <a:rPr lang="en-US" dirty="0" smtClean="0"/>
              <a:t> + F</a:t>
            </a:r>
            <a:r>
              <a:rPr lang="en-US" baseline="-25000" dirty="0"/>
              <a:t>N</a:t>
            </a:r>
            <a:r>
              <a:rPr lang="en-US" dirty="0" smtClean="0"/>
              <a:t> – </a:t>
            </a:r>
            <a:r>
              <a:rPr lang="en-US" dirty="0" err="1" smtClean="0"/>
              <a:t>F</a:t>
            </a:r>
            <a:r>
              <a:rPr lang="en-US" baseline="-25000" dirty="0" err="1"/>
              <a:t>w</a:t>
            </a:r>
            <a:endParaRPr lang="en-US" dirty="0" smtClean="0"/>
          </a:p>
          <a:p>
            <a:pPr marL="114300" indent="0">
              <a:buFont typeface="Arial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7469643" y="3761954"/>
            <a:ext cx="457200" cy="393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07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Body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867" y="3528218"/>
            <a:ext cx="5102578" cy="4373563"/>
          </a:xfrm>
        </p:spPr>
        <p:txBody>
          <a:bodyPr/>
          <a:lstStyle/>
          <a:p>
            <a:r>
              <a:rPr lang="en-US" dirty="0" smtClean="0"/>
              <a:t>F</a:t>
            </a:r>
            <a:r>
              <a:rPr lang="en-US" baseline="-25000" dirty="0" smtClean="0"/>
              <a:t>NET</a:t>
            </a:r>
            <a:r>
              <a:rPr lang="en-US" dirty="0" smtClean="0"/>
              <a:t> = F</a:t>
            </a:r>
            <a:r>
              <a:rPr lang="en-US" baseline="-25000" dirty="0" smtClean="0"/>
              <a:t>N</a:t>
            </a:r>
            <a:r>
              <a:rPr lang="en-US" dirty="0" smtClean="0"/>
              <a:t> – F</a:t>
            </a:r>
            <a:r>
              <a:rPr lang="en-US" baseline="-25000" dirty="0" smtClean="0"/>
              <a:t>G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 flipV="1">
            <a:off x="14830778" y="3776133"/>
            <a:ext cx="0" cy="2133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kern="1200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7467600" y="3886200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7620000" y="4038600"/>
            <a:ext cx="0" cy="2133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V="1">
            <a:off x="7620000" y="1828800"/>
            <a:ext cx="0" cy="2133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848600" y="16764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</a:t>
            </a:r>
            <a:r>
              <a:rPr lang="en-US" sz="32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N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924800" y="57150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</a:t>
            </a:r>
            <a:r>
              <a:rPr lang="en-US" sz="3200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6459" y="1589226"/>
            <a:ext cx="59349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A picture of all the forces acting on an object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The object will always be drawn as a dot and the forces come from the dot.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26128" y="4191000"/>
            <a:ext cx="5847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en-US" baseline="-25000" dirty="0"/>
              <a:t>N</a:t>
            </a:r>
            <a:r>
              <a:rPr lang="en-US" dirty="0"/>
              <a:t> </a:t>
            </a:r>
            <a:r>
              <a:rPr lang="en-US" dirty="0" smtClean="0"/>
              <a:t>= normal force</a:t>
            </a:r>
          </a:p>
          <a:p>
            <a:r>
              <a:rPr lang="en-US" dirty="0"/>
              <a:t>	</a:t>
            </a:r>
            <a:r>
              <a:rPr lang="en-US" dirty="0" smtClean="0"/>
              <a:t>-the force from a surface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Vectors!</a:t>
            </a:r>
            <a:endParaRPr lang="en-US"/>
          </a:p>
        </p:txBody>
      </p:sp>
      <p:pic>
        <p:nvPicPr>
          <p:cNvPr id="4" name="21Despicable Me - introdusing Vector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4213" y="1752600"/>
            <a:ext cx="7775575" cy="4373563"/>
          </a:xfrm>
        </p:spPr>
      </p:pic>
    </p:spTree>
    <p:extLst>
      <p:ext uri="{BB962C8B-B14F-4D97-AF65-F5344CB8AC3E}">
        <p14:creationId xmlns:p14="http://schemas.microsoft.com/office/powerpoint/2010/main" val="1808876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Vectors!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4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(</a:t>
            </a:r>
            <a:r>
              <a:rPr lang="en-US" dirty="0">
                <a:latin typeface="Adobe Caslon Pro"/>
                <a:cs typeface="Adobe Caslon Pro"/>
              </a:rPr>
              <a:t>m</a:t>
            </a:r>
            <a:r>
              <a:rPr lang="en-US" dirty="0" smtClean="0"/>
              <a:t>) vs. Weight (</a:t>
            </a:r>
            <a:r>
              <a:rPr lang="en-US" sz="3200" dirty="0" err="1"/>
              <a:t>F</a:t>
            </a:r>
            <a:r>
              <a:rPr lang="en-US" sz="3200" baseline="-25000" dirty="0" err="1"/>
              <a:t>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The amount of “stuff” or “matter” in an object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Units: kilogram (kg)</a:t>
            </a:r>
          </a:p>
        </p:txBody>
      </p:sp>
    </p:spTree>
    <p:extLst>
      <p:ext uri="{BB962C8B-B14F-4D97-AF65-F5344CB8AC3E}">
        <p14:creationId xmlns:p14="http://schemas.microsoft.com/office/powerpoint/2010/main" val="334620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vs. Weight (</a:t>
            </a:r>
            <a:r>
              <a:rPr lang="en-US" sz="3600" dirty="0" err="1" smtClean="0"/>
              <a:t>F</a:t>
            </a:r>
            <a:r>
              <a:rPr lang="en-US" sz="3600" baseline="-25000" dirty="0" err="1"/>
              <a:t>g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measurement of how hard </a:t>
            </a:r>
            <a:r>
              <a:rPr lang="en-US" sz="3200" b="1" dirty="0" smtClean="0"/>
              <a:t>gravity</a:t>
            </a:r>
            <a:r>
              <a:rPr lang="en-US" sz="3200" dirty="0" smtClean="0"/>
              <a:t> pulls on an object. 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err="1" smtClean="0"/>
              <a:t>F</a:t>
            </a:r>
            <a:r>
              <a:rPr lang="en-US" sz="3200" baseline="-25000" dirty="0" err="1"/>
              <a:t>g</a:t>
            </a:r>
            <a:r>
              <a:rPr lang="en-US" sz="3200" dirty="0" smtClean="0"/>
              <a:t> = mg			g=9.8 m/s</a:t>
            </a:r>
            <a:r>
              <a:rPr lang="en-US" sz="3200" baseline="30000" dirty="0" smtClean="0"/>
              <a:t>2</a:t>
            </a:r>
          </a:p>
          <a:p>
            <a:r>
              <a:rPr lang="en-US" sz="3200" dirty="0" smtClean="0"/>
              <a:t>Weight is a force!!! </a:t>
            </a:r>
          </a:p>
          <a:p>
            <a:r>
              <a:rPr lang="en-US" sz="3200" dirty="0" smtClean="0"/>
              <a:t>Units: pounds (</a:t>
            </a:r>
            <a:r>
              <a:rPr lang="en-US" sz="3200" dirty="0" err="1" smtClean="0"/>
              <a:t>lbs</a:t>
            </a:r>
            <a:r>
              <a:rPr lang="en-US" sz="3200" dirty="0" smtClean="0"/>
              <a:t>) or Newton (N)</a:t>
            </a:r>
          </a:p>
          <a:p>
            <a:r>
              <a:rPr lang="en-US" sz="3200" b="1" dirty="0" smtClean="0"/>
              <a:t>Weight changes when gravity changes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63590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03072"/>
          </a:xfrm>
        </p:spPr>
        <p:txBody>
          <a:bodyPr>
            <a:normAutofit/>
          </a:bodyPr>
          <a:lstStyle/>
          <a:p>
            <a:r>
              <a:rPr lang="en-US" dirty="0" smtClean="0"/>
              <a:t>Any push or pull on an object</a:t>
            </a:r>
          </a:p>
          <a:p>
            <a:endParaRPr lang="en-US" dirty="0"/>
          </a:p>
          <a:p>
            <a:r>
              <a:rPr lang="en-US" dirty="0" smtClean="0"/>
              <a:t>What examples of force do you know?</a:t>
            </a:r>
          </a:p>
          <a:p>
            <a:pPr lvl="1"/>
            <a:r>
              <a:rPr lang="en-US" dirty="0" smtClean="0"/>
              <a:t>List 3 examples.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8528" y="3620318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GRAVITY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511963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 ALWAYS have the force of gravity acting on us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			(unless we are not on earth)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doesn’t everything fall at the same 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40138" cy="4525963"/>
          </a:xfrm>
        </p:spPr>
        <p:txBody>
          <a:bodyPr/>
          <a:lstStyle/>
          <a:p>
            <a:r>
              <a:rPr lang="en-US" dirty="0" smtClean="0"/>
              <a:t>Air Resistance!</a:t>
            </a:r>
          </a:p>
          <a:p>
            <a:r>
              <a:rPr lang="en-US" dirty="0" smtClean="0"/>
              <a:t>If they balance out the weight of the object this is called </a:t>
            </a:r>
            <a:r>
              <a:rPr lang="en-US" b="1" dirty="0" smtClean="0"/>
              <a:t>Terminal Velocity</a:t>
            </a:r>
            <a:endParaRPr lang="en-US" dirty="0" smtClean="0"/>
          </a:p>
        </p:txBody>
      </p:sp>
      <p:pic>
        <p:nvPicPr>
          <p:cNvPr id="4" name="Picture 3" descr="fi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338" y="1554163"/>
            <a:ext cx="31353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44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 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When the force of weight cancels out with the air resistance. </a:t>
            </a:r>
          </a:p>
          <a:p>
            <a:pPr algn="ctr"/>
            <a:r>
              <a:rPr lang="en-US" dirty="0" smtClean="0"/>
              <a:t>Net Force is zero</a:t>
            </a:r>
          </a:p>
          <a:p>
            <a:pPr algn="ctr"/>
            <a:r>
              <a:rPr lang="en-US" dirty="0" smtClean="0"/>
              <a:t>You move at a constant speed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8528" y="3415259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Net Force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313170"/>
            <a:ext cx="8229600" cy="2238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combination of all the forces on an object</a:t>
            </a:r>
          </a:p>
          <a:p>
            <a:endParaRPr lang="en-US" dirty="0" smtClean="0"/>
          </a:p>
          <a:p>
            <a:r>
              <a:rPr lang="en-US" dirty="0" smtClean="0"/>
              <a:t>If you push equally on both sides then the forces cancel out and there is a net force of 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88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14194_495629733862679_719498230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391" r="-88391"/>
          <a:stretch>
            <a:fillRect/>
          </a:stretch>
        </p:blipFill>
        <p:spPr>
          <a:xfrm>
            <a:off x="-369710" y="472583"/>
            <a:ext cx="10897580" cy="5993249"/>
          </a:xfrm>
        </p:spPr>
      </p:pic>
    </p:spTree>
    <p:extLst>
      <p:ext uri="{BB962C8B-B14F-4D97-AF65-F5344CB8AC3E}">
        <p14:creationId xmlns:p14="http://schemas.microsoft.com/office/powerpoint/2010/main" val="79196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355</TotalTime>
  <Words>295</Words>
  <Application>Microsoft Macintosh PowerPoint</Application>
  <PresentationFormat>On-screen Show (4:3)</PresentationFormat>
  <Paragraphs>55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Apothecary</vt:lpstr>
      <vt:lpstr>Warm Up</vt:lpstr>
      <vt:lpstr>Vectors!</vt:lpstr>
      <vt:lpstr>Vectors!</vt:lpstr>
      <vt:lpstr>Mass (m) vs. Weight (Fg)</vt:lpstr>
      <vt:lpstr>Mass vs. Weight (Fg)</vt:lpstr>
      <vt:lpstr>Force</vt:lpstr>
      <vt:lpstr>Why doesn’t everything fall at the same rate?</vt:lpstr>
      <vt:lpstr>Terminal velocity</vt:lpstr>
      <vt:lpstr>PowerPoint Presentation</vt:lpstr>
      <vt:lpstr>Static vs. Dynamic</vt:lpstr>
      <vt:lpstr>Free Body Diagrams</vt:lpstr>
      <vt:lpstr>Combining Net Force</vt:lpstr>
      <vt:lpstr>Combining Net Force</vt:lpstr>
      <vt:lpstr>Free Body Diagrams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 and Newton’s Second Law (N2)</dc:title>
  <dc:creator>Christina Hannouche</dc:creator>
  <cp:lastModifiedBy>Tina</cp:lastModifiedBy>
  <cp:revision>17</cp:revision>
  <dcterms:created xsi:type="dcterms:W3CDTF">2014-09-23T03:07:21Z</dcterms:created>
  <dcterms:modified xsi:type="dcterms:W3CDTF">2016-10-19T15:53:05Z</dcterms:modified>
</cp:coreProperties>
</file>